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</p:sldMasterIdLst>
  <p:notesMasterIdLst>
    <p:notesMasterId r:id="rId12"/>
  </p:notesMasterIdLst>
  <p:sldIdLst>
    <p:sldId id="256" r:id="rId2"/>
    <p:sldId id="258" r:id="rId3"/>
    <p:sldId id="262" r:id="rId4"/>
    <p:sldId id="443" r:id="rId5"/>
    <p:sldId id="447" r:id="rId6"/>
    <p:sldId id="445" r:id="rId7"/>
    <p:sldId id="442" r:id="rId8"/>
    <p:sldId id="450" r:id="rId9"/>
    <p:sldId id="449" r:id="rId10"/>
    <p:sldId id="451" r:id="rId11"/>
  </p:sldIdLst>
  <p:sldSz cx="12192000" cy="6858000"/>
  <p:notesSz cx="6858000" cy="9144000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Raleway" pitchFamily="2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7A35A4-FFCF-49D4-BA40-36F074842C32}" v="813" dt="2022-10-24T10:12:35.204"/>
  </p1510:revLst>
</p1510:revInfo>
</file>

<file path=ppt/tableStyles.xml><?xml version="1.0" encoding="utf-8"?>
<a:tblStyleLst xmlns:a="http://schemas.openxmlformats.org/drawingml/2006/main" def="{A3C2082A-3A01-4C01-A312-E48A5ADFF232}">
  <a:tblStyle styleId="{A3C2082A-3A01-4C01-A312-E48A5ADFF23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B39FCE9-6AD9-46D8-8642-FCF0037A7B5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3561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3" name="Google Shape;25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9435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3477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0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69937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09750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0197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2F57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5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311" y="524065"/>
            <a:ext cx="2015660" cy="103876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5"/>
          <p:cNvSpPr txBox="1"/>
          <p:nvPr/>
        </p:nvSpPr>
        <p:spPr>
          <a:xfrm>
            <a:off x="4527104" y="294681"/>
            <a:ext cx="7229400" cy="27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AD4C99-0D84-453C-918B-A9263EB74B00}"/>
              </a:ext>
            </a:extLst>
          </p:cNvPr>
          <p:cNvSpPr txBox="1"/>
          <p:nvPr/>
        </p:nvSpPr>
        <p:spPr>
          <a:xfrm>
            <a:off x="1444695" y="2530410"/>
            <a:ext cx="930260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</a:rPr>
              <a:t>Support to Host Cities</a:t>
            </a:r>
          </a:p>
          <a:p>
            <a:pPr algn="ctr"/>
            <a:endParaRPr lang="en-GB" sz="3200" dirty="0">
              <a:solidFill>
                <a:schemeClr val="bg1"/>
              </a:solidFill>
            </a:endParaRPr>
          </a:p>
          <a:p>
            <a:pPr algn="ctr"/>
            <a:r>
              <a:rPr lang="en-GB" sz="3200" dirty="0">
                <a:solidFill>
                  <a:schemeClr val="bg1"/>
                </a:solidFill>
              </a:rPr>
              <a:t>Project or Retained Approach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GB" sz="3200" dirty="0">
                <a:solidFill>
                  <a:schemeClr val="bg1"/>
                </a:solidFill>
              </a:rPr>
              <a:t>Via the Annual MEI Summit</a:t>
            </a:r>
          </a:p>
          <a:p>
            <a:pPr algn="ctr"/>
            <a:endParaRPr lang="en-GB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0" y="-20675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27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1347019" y="1284741"/>
            <a:ext cx="9931868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335763" y="1894289"/>
            <a:ext cx="3573902" cy="335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32F57"/>
              </a:buClr>
            </a:pPr>
            <a:r>
              <a:rPr lang="en-GB" sz="3200" b="1" dirty="0">
                <a:solidFill>
                  <a:srgbClr val="032F57"/>
                </a:solidFill>
                <a:latin typeface="Raleway"/>
                <a:sym typeface="Raleway"/>
              </a:rPr>
              <a:t>Summary of support options</a:t>
            </a:r>
            <a:endParaRPr sz="3200" b="1" dirty="0"/>
          </a:p>
        </p:txBody>
      </p:sp>
      <p:cxnSp>
        <p:nvCxnSpPr>
          <p:cNvPr id="185" name="Google Shape;185;p27"/>
          <p:cNvCxnSpPr/>
          <p:nvPr/>
        </p:nvCxnSpPr>
        <p:spPr>
          <a:xfrm>
            <a:off x="3963689" y="1953172"/>
            <a:ext cx="0" cy="27250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7"/>
          <p:cNvSpPr txBox="1"/>
          <p:nvPr/>
        </p:nvSpPr>
        <p:spPr>
          <a:xfrm>
            <a:off x="4420178" y="-251340"/>
            <a:ext cx="7815941" cy="6165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</a:pPr>
            <a:endParaRPr sz="2200" b="1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endParaRPr lang="en-GB" sz="2400" b="1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Key Imperatives 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Project or fixed duration retained approach and or leveraging the annual Summit in Lausanne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Provides access to 15 years of MEI engagement with Rights Holders and understanding of their needs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Fast track and risk reduce the City hosting plan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Working under project management processes for KPI delivery and management visibility</a:t>
            </a:r>
          </a:p>
          <a:p>
            <a:pPr marR="0"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</a:pPr>
            <a:r>
              <a:rPr lang="en-GB" sz="28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We welcome your questions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02670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0" y="-20675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27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1347019" y="1284741"/>
            <a:ext cx="9931868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740281" y="835117"/>
            <a:ext cx="3752409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2F57"/>
              </a:buClr>
              <a:buSzPts val="4400"/>
              <a:buFont typeface="Raleway"/>
              <a:buNone/>
            </a:pPr>
            <a:r>
              <a:rPr lang="en-GB" sz="3600" b="0" i="0" u="none" strike="noStrike" cap="none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About</a:t>
            </a:r>
            <a:br>
              <a:rPr lang="en-GB" sz="3600" b="0" i="0" u="none" strike="noStrike" cap="none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3600" b="0" i="0" u="none" strike="noStrike" cap="none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Major Events International</a:t>
            </a:r>
            <a:endParaRPr sz="3600" dirty="0"/>
          </a:p>
        </p:txBody>
      </p:sp>
      <p:cxnSp>
        <p:nvCxnSpPr>
          <p:cNvPr id="185" name="Google Shape;185;p27"/>
          <p:cNvCxnSpPr/>
          <p:nvPr/>
        </p:nvCxnSpPr>
        <p:spPr>
          <a:xfrm>
            <a:off x="4876800" y="2026230"/>
            <a:ext cx="0" cy="27250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7"/>
          <p:cNvSpPr txBox="1"/>
          <p:nvPr/>
        </p:nvSpPr>
        <p:spPr>
          <a:xfrm>
            <a:off x="5627072" y="1521270"/>
            <a:ext cx="6437982" cy="4287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/>
                <a:ea typeface="Raleway"/>
                <a:cs typeface="Raleway"/>
                <a:sym typeface="Raleway"/>
              </a:rPr>
              <a:t>Formed 2007 – core model no change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/>
                <a:ea typeface="Raleway"/>
                <a:cs typeface="Raleway"/>
                <a:sym typeface="Raleway"/>
              </a:rPr>
              <a:t>Drawing on experience of working for Atos and Thales – no single point of expertise/a community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/>
                <a:ea typeface="Raleway"/>
                <a:cs typeface="Raleway"/>
                <a:sym typeface="Raleway"/>
              </a:rPr>
              <a:t>Commercial Engagement under leveraged little City support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/>
                <a:ea typeface="Raleway"/>
                <a:cs typeface="Raleway"/>
                <a:sym typeface="Raleway"/>
              </a:rPr>
              <a:t>Shared best practice 0nly “Olympics to Olympics”</a:t>
            </a:r>
          </a:p>
        </p:txBody>
      </p:sp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135173C3-8B85-6C69-867F-25CDEA7AA7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32211" y="4027616"/>
            <a:ext cx="6437980" cy="252214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1"/>
          <p:cNvSpPr/>
          <p:nvPr/>
        </p:nvSpPr>
        <p:spPr>
          <a:xfrm>
            <a:off x="0" y="0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" name="Google Shape;256;p31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p31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31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259" name="Google Shape;259;p31"/>
          <p:cNvGrpSpPr/>
          <p:nvPr/>
        </p:nvGrpSpPr>
        <p:grpSpPr>
          <a:xfrm>
            <a:off x="5396692" y="1066779"/>
            <a:ext cx="5852044" cy="5216658"/>
            <a:chOff x="1639276" y="230736"/>
            <a:chExt cx="5852044" cy="5216658"/>
          </a:xfrm>
        </p:grpSpPr>
        <p:sp>
          <p:nvSpPr>
            <p:cNvPr id="260" name="Google Shape;260;p31"/>
            <p:cNvSpPr/>
            <p:nvPr/>
          </p:nvSpPr>
          <p:spPr>
            <a:xfrm>
              <a:off x="3451566" y="2104227"/>
              <a:ext cx="2101987" cy="1479119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002060"/>
            </a:solidFill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1"/>
            <p:cNvSpPr txBox="1"/>
            <p:nvPr/>
          </p:nvSpPr>
          <p:spPr>
            <a:xfrm>
              <a:off x="3767582" y="2326611"/>
              <a:ext cx="1532700" cy="1034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6650" tIns="26650" rIns="26650" bIns="266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100"/>
                <a:buFont typeface="Calibri"/>
                <a:buNone/>
              </a:pPr>
              <a:r>
                <a:rPr lang="en-GB" sz="21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INTEGRATED SERVICES </a:t>
              </a:r>
              <a:endParaRPr/>
            </a:p>
          </p:txBody>
        </p:sp>
        <p:sp>
          <p:nvSpPr>
            <p:cNvPr id="262" name="Google Shape;262;p31"/>
            <p:cNvSpPr/>
            <p:nvPr/>
          </p:nvSpPr>
          <p:spPr>
            <a:xfrm>
              <a:off x="4792244" y="935540"/>
              <a:ext cx="940251" cy="810150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1"/>
            <p:cNvSpPr/>
            <p:nvPr/>
          </p:nvSpPr>
          <p:spPr>
            <a:xfrm>
              <a:off x="3452308" y="230736"/>
              <a:ext cx="2161603" cy="1669211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1"/>
            <p:cNvSpPr txBox="1"/>
            <p:nvPr/>
          </p:nvSpPr>
          <p:spPr>
            <a:xfrm>
              <a:off x="3791406" y="492591"/>
              <a:ext cx="1483407" cy="11455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2550" tIns="82550" rIns="82550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5" name="Google Shape;265;p31"/>
            <p:cNvSpPr/>
            <p:nvPr/>
          </p:nvSpPr>
          <p:spPr>
            <a:xfrm>
              <a:off x="5889590" y="2450091"/>
              <a:ext cx="940251" cy="810150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1"/>
            <p:cNvSpPr/>
            <p:nvPr/>
          </p:nvSpPr>
          <p:spPr>
            <a:xfrm>
              <a:off x="5256135" y="3017541"/>
              <a:ext cx="2235185" cy="1732586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4472C4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1"/>
            <p:cNvSpPr txBox="1"/>
            <p:nvPr/>
          </p:nvSpPr>
          <p:spPr>
            <a:xfrm>
              <a:off x="5607400" y="3289822"/>
              <a:ext cx="1532655" cy="11880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2550" tIns="82550" rIns="82550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31"/>
            <p:cNvSpPr/>
            <p:nvPr/>
          </p:nvSpPr>
          <p:spPr>
            <a:xfrm>
              <a:off x="5193797" y="4356086"/>
              <a:ext cx="570243" cy="552401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1"/>
            <p:cNvSpPr/>
            <p:nvPr/>
          </p:nvSpPr>
          <p:spPr>
            <a:xfrm>
              <a:off x="5200413" y="1142678"/>
              <a:ext cx="2110139" cy="1793681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1"/>
            <p:cNvSpPr txBox="1"/>
            <p:nvPr/>
          </p:nvSpPr>
          <p:spPr>
            <a:xfrm>
              <a:off x="5547076" y="1437352"/>
              <a:ext cx="1416813" cy="12043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2550" tIns="82550" rIns="82550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500"/>
                <a:buFont typeface="Calibri"/>
                <a:buNone/>
              </a:pPr>
              <a:endParaRPr sz="6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31"/>
            <p:cNvSpPr/>
            <p:nvPr/>
          </p:nvSpPr>
          <p:spPr>
            <a:xfrm>
              <a:off x="3118900" y="4273013"/>
              <a:ext cx="1175182" cy="938527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1"/>
            <p:cNvSpPr/>
            <p:nvPr/>
          </p:nvSpPr>
          <p:spPr>
            <a:xfrm>
              <a:off x="3568552" y="3803253"/>
              <a:ext cx="2040703" cy="1644141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1"/>
            <p:cNvSpPr txBox="1"/>
            <p:nvPr/>
          </p:nvSpPr>
          <p:spPr>
            <a:xfrm>
              <a:off x="5573651" y="3289822"/>
              <a:ext cx="1387500" cy="111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2550" tIns="82550" rIns="82550" bIns="825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500"/>
                <a:buFont typeface="Calibri"/>
                <a:buNone/>
              </a:pP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Bespoke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6500"/>
                <a:buFont typeface="Calibri"/>
                <a:buNone/>
              </a:pPr>
              <a:r>
                <a:rPr lang="en-GB" sz="2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Workshops </a:t>
              </a:r>
              <a:endParaRPr sz="2000" dirty="0"/>
            </a:p>
          </p:txBody>
        </p:sp>
        <p:sp>
          <p:nvSpPr>
            <p:cNvPr id="274" name="Google Shape;274;p31"/>
            <p:cNvSpPr/>
            <p:nvPr/>
          </p:nvSpPr>
          <p:spPr>
            <a:xfrm>
              <a:off x="2121049" y="2823258"/>
              <a:ext cx="940251" cy="810150"/>
            </a:xfrm>
            <a:prstGeom prst="hexagon">
              <a:avLst>
                <a:gd name="adj" fmla="val 28900"/>
                <a:gd name="vf" fmla="val 115470"/>
              </a:avLst>
            </a:prstGeom>
            <a:solidFill>
              <a:srgbClr val="CCD3E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1"/>
            <p:cNvSpPr/>
            <p:nvPr/>
          </p:nvSpPr>
          <p:spPr>
            <a:xfrm>
              <a:off x="1639276" y="3036876"/>
              <a:ext cx="2239188" cy="1817868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1"/>
            <p:cNvSpPr txBox="1"/>
            <p:nvPr/>
          </p:nvSpPr>
          <p:spPr>
            <a:xfrm>
              <a:off x="1998997" y="3328912"/>
              <a:ext cx="1519746" cy="12337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endPara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7" name="Google Shape;277;p31"/>
            <p:cNvSpPr/>
            <p:nvPr/>
          </p:nvSpPr>
          <p:spPr>
            <a:xfrm>
              <a:off x="1890399" y="1159248"/>
              <a:ext cx="1908652" cy="1530802"/>
            </a:xfrm>
            <a:prstGeom prst="hexagon">
              <a:avLst>
                <a:gd name="adj" fmla="val 28570"/>
                <a:gd name="vf" fmla="val 11547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1"/>
            <p:cNvSpPr txBox="1"/>
            <p:nvPr/>
          </p:nvSpPr>
          <p:spPr>
            <a:xfrm>
              <a:off x="2195237" y="1403738"/>
              <a:ext cx="1298976" cy="10418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0000" tIns="80000" rIns="80000" bIns="80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300"/>
                <a:buFont typeface="Calibri"/>
                <a:buNone/>
              </a:pPr>
              <a:endParaRPr sz="6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9" name="Google Shape;279;p31"/>
          <p:cNvSpPr txBox="1">
            <a:spLocks noGrp="1"/>
          </p:cNvSpPr>
          <p:nvPr>
            <p:ph type="title"/>
          </p:nvPr>
        </p:nvSpPr>
        <p:spPr>
          <a:xfrm>
            <a:off x="838200" y="963507"/>
            <a:ext cx="3494362" cy="493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2F57"/>
              </a:buClr>
              <a:buSzPts val="4400"/>
              <a:buFont typeface="Raleway"/>
              <a:buNone/>
            </a:pPr>
            <a:r>
              <a:rPr lang="en-GB" sz="3200" b="1" i="0" u="none" strike="noStrike" cap="none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A single point of contact managed service  for the Major Events Community</a:t>
            </a:r>
            <a:endParaRPr sz="3200" b="1" dirty="0"/>
          </a:p>
        </p:txBody>
      </p:sp>
      <p:cxnSp>
        <p:nvCxnSpPr>
          <p:cNvPr id="280" name="Google Shape;280;p31"/>
          <p:cNvCxnSpPr/>
          <p:nvPr/>
        </p:nvCxnSpPr>
        <p:spPr>
          <a:xfrm>
            <a:off x="4663440" y="1822092"/>
            <a:ext cx="0" cy="3487992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82" name="Google Shape;282;p31"/>
          <p:cNvGrpSpPr/>
          <p:nvPr/>
        </p:nvGrpSpPr>
        <p:grpSpPr>
          <a:xfrm>
            <a:off x="5575689" y="1621925"/>
            <a:ext cx="5230438" cy="4349907"/>
            <a:chOff x="3479070" y="1030260"/>
            <a:chExt cx="5005203" cy="4178989"/>
          </a:xfrm>
        </p:grpSpPr>
        <p:sp>
          <p:nvSpPr>
            <p:cNvPr id="283" name="Google Shape;283;p31"/>
            <p:cNvSpPr/>
            <p:nvPr/>
          </p:nvSpPr>
          <p:spPr>
            <a:xfrm>
              <a:off x="4870565" y="1030260"/>
              <a:ext cx="2354400" cy="680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000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Business of Sport Summits</a:t>
              </a:r>
              <a:r>
                <a:rPr lang="en-GB" sz="2000" b="1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2000" b="1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31"/>
            <p:cNvSpPr/>
            <p:nvPr/>
          </p:nvSpPr>
          <p:spPr>
            <a:xfrm>
              <a:off x="6900237" y="3662742"/>
              <a:ext cx="1584036" cy="430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6" name="Google Shape;286;p31"/>
            <p:cNvSpPr/>
            <p:nvPr/>
          </p:nvSpPr>
          <p:spPr>
            <a:xfrm>
              <a:off x="5869601" y="4795249"/>
              <a:ext cx="238200" cy="41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200" b="1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2200" b="1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31"/>
            <p:cNvSpPr/>
            <p:nvPr/>
          </p:nvSpPr>
          <p:spPr>
            <a:xfrm>
              <a:off x="3680931" y="1804401"/>
              <a:ext cx="1608600" cy="769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000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City Support Projects</a:t>
              </a:r>
              <a:endParaRPr sz="2000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31"/>
            <p:cNvSpPr/>
            <p:nvPr/>
          </p:nvSpPr>
          <p:spPr>
            <a:xfrm>
              <a:off x="3479070" y="3648965"/>
              <a:ext cx="1768800" cy="70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2000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International </a:t>
              </a:r>
              <a:br>
                <a:rPr lang="en-GB" sz="2000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lang="en-GB" sz="2000" cap="none" dirty="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Trade Missions</a:t>
              </a:r>
              <a:endParaRPr sz="2000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" name="Google Shape;273;p31">
            <a:extLst>
              <a:ext uri="{FF2B5EF4-FFF2-40B4-BE49-F238E27FC236}">
                <a16:creationId xmlns:a16="http://schemas.microsoft.com/office/drawing/2014/main" id="{0C764EE2-6BBD-CE92-4167-DA61987BFF73}"/>
              </a:ext>
            </a:extLst>
          </p:cNvPr>
          <p:cNvSpPr txBox="1"/>
          <p:nvPr/>
        </p:nvSpPr>
        <p:spPr>
          <a:xfrm>
            <a:off x="9092944" y="2297854"/>
            <a:ext cx="1839907" cy="11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550" tIns="82550" rIns="82550" bIns="825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Calibri"/>
              <a:buNone/>
            </a:pPr>
            <a:r>
              <a:rPr lang="en-GB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IF/Rights Holder Representation</a:t>
            </a:r>
            <a:endParaRPr sz="2000" dirty="0"/>
          </a:p>
        </p:txBody>
      </p:sp>
      <p:sp>
        <p:nvSpPr>
          <p:cNvPr id="4" name="Google Shape;273;p31">
            <a:extLst>
              <a:ext uri="{FF2B5EF4-FFF2-40B4-BE49-F238E27FC236}">
                <a16:creationId xmlns:a16="http://schemas.microsoft.com/office/drawing/2014/main" id="{8B2A3E63-05CF-2733-4CB3-3CED8826CCB5}"/>
              </a:ext>
            </a:extLst>
          </p:cNvPr>
          <p:cNvSpPr txBox="1"/>
          <p:nvPr/>
        </p:nvSpPr>
        <p:spPr>
          <a:xfrm>
            <a:off x="7544462" y="4909429"/>
            <a:ext cx="1548482" cy="11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550" tIns="82550" rIns="82550" bIns="8255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500"/>
              <a:buFont typeface="Calibri"/>
              <a:buNone/>
            </a:pPr>
            <a:r>
              <a:rPr lang="en-GB" sz="2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Professional Membership Supplier Community</a:t>
            </a:r>
            <a:endParaRPr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0" y="-20675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27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1347019" y="1284741"/>
            <a:ext cx="9931868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-134512" y="2222010"/>
            <a:ext cx="3648813" cy="335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32F57"/>
              </a:buClr>
            </a:pPr>
            <a: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MEI Support to</a:t>
            </a:r>
            <a:b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International Federations</a:t>
            </a:r>
            <a:b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b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Providing </a:t>
            </a:r>
            <a:b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access for</a:t>
            </a:r>
            <a:b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 Host</a:t>
            </a:r>
            <a:b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Cities</a:t>
            </a:r>
            <a:br>
              <a:rPr lang="en-GB" sz="28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endParaRPr sz="3200" dirty="0"/>
          </a:p>
        </p:txBody>
      </p:sp>
      <p:cxnSp>
        <p:nvCxnSpPr>
          <p:cNvPr id="185" name="Google Shape;185;p27"/>
          <p:cNvCxnSpPr/>
          <p:nvPr/>
        </p:nvCxnSpPr>
        <p:spPr>
          <a:xfrm>
            <a:off x="3167743" y="2537225"/>
            <a:ext cx="0" cy="27250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7"/>
          <p:cNvSpPr txBox="1"/>
          <p:nvPr/>
        </p:nvSpPr>
        <p:spPr>
          <a:xfrm>
            <a:off x="3344104" y="567423"/>
            <a:ext cx="9038621" cy="6165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Typical Scope of Tasks Requested by IFs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+mj-lt"/>
              <a:buAutoNum type="arabicPeriod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Host City Engagement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– IFs inform MEI of target destinations, timeframes and nature of event for MEI engagement on their behalf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+mj-lt"/>
              <a:buAutoNum type="arabicPeriod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Commercial Relationships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– They seek VIK, Sponsorship, Revenue share introductions from MEI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+mj-lt"/>
              <a:buAutoNum type="arabicPeriod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Improved ways of working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–  Projects which they benefit from access to the MEI network</a:t>
            </a:r>
          </a:p>
          <a:p>
            <a:pPr marL="457200" marR="0" lvl="0" indent="-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+mj-lt"/>
              <a:buAutoNum type="arabicPeriod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Enhanced market profile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– Summit involvement or activation of events to maximise market profile, widen participation and reaching new audiences</a:t>
            </a:r>
          </a:p>
        </p:txBody>
      </p:sp>
    </p:spTree>
    <p:extLst>
      <p:ext uri="{BB962C8B-B14F-4D97-AF65-F5344CB8AC3E}">
        <p14:creationId xmlns:p14="http://schemas.microsoft.com/office/powerpoint/2010/main" val="376115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0" y="-113007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27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1347019" y="1284741"/>
            <a:ext cx="9931868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180532" y="2255432"/>
            <a:ext cx="3333127" cy="335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32F57"/>
              </a:buClr>
            </a:pPr>
            <a: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MEI Support to Host Cities</a:t>
            </a:r>
            <a:br>
              <a:rPr lang="en-GB" sz="32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endParaRPr sz="3200" dirty="0"/>
          </a:p>
        </p:txBody>
      </p:sp>
      <p:cxnSp>
        <p:nvCxnSpPr>
          <p:cNvPr id="185" name="Google Shape;185;p27"/>
          <p:cNvCxnSpPr/>
          <p:nvPr/>
        </p:nvCxnSpPr>
        <p:spPr>
          <a:xfrm>
            <a:off x="3374572" y="2714388"/>
            <a:ext cx="0" cy="27250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7"/>
          <p:cNvSpPr txBox="1"/>
          <p:nvPr/>
        </p:nvSpPr>
        <p:spPr>
          <a:xfrm>
            <a:off x="3513659" y="896589"/>
            <a:ext cx="8251368" cy="59425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Outline Tasks &amp; Commercial Relationship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Review or Develop an Events hosting Strategy 5 – 10 year view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Engage and establish interest from target IFs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Potential to support Bid process or unsolicited offers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Support engagement and post decision actions</a:t>
            </a:r>
          </a:p>
          <a:p>
            <a:pPr marL="342900" indent="-342900">
              <a:lnSpc>
                <a:spcPct val="150000"/>
              </a:lnSpc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For events won, additional offer to support City/Event activation in agreement with the IF</a:t>
            </a:r>
          </a:p>
          <a:p>
            <a:pPr marL="342900" indent="-342900">
              <a:lnSpc>
                <a:spcPct val="150000"/>
              </a:lnSpc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Raise the profile and standing of the City</a:t>
            </a: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Terms Pre-assessed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Project or retained fees </a:t>
            </a:r>
          </a:p>
        </p:txBody>
      </p:sp>
    </p:spTree>
    <p:extLst>
      <p:ext uri="{BB962C8B-B14F-4D97-AF65-F5344CB8AC3E}">
        <p14:creationId xmlns:p14="http://schemas.microsoft.com/office/powerpoint/2010/main" val="3980609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0" y="-103599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27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1347019" y="1284741"/>
            <a:ext cx="9931868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dirty="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217717" y="2204951"/>
            <a:ext cx="3333127" cy="335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32F57"/>
              </a:buClr>
            </a:pPr>
            <a: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Support to Local Organising Committees</a:t>
            </a:r>
            <a:b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br>
              <a:rPr lang="en-GB" sz="3200" b="1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</a:br>
            <a:r>
              <a:rPr lang="en-GB" sz="2400" dirty="0">
                <a:solidFill>
                  <a:srgbClr val="032F57"/>
                </a:solidFill>
                <a:latin typeface="Raleway"/>
                <a:ea typeface="Raleway"/>
                <a:cs typeface="Raleway"/>
                <a:sym typeface="Raleway"/>
              </a:rPr>
              <a:t> (Included to show if there is alignment to Host City)</a:t>
            </a:r>
            <a:endParaRPr sz="3200" dirty="0"/>
          </a:p>
        </p:txBody>
      </p:sp>
      <p:cxnSp>
        <p:nvCxnSpPr>
          <p:cNvPr id="185" name="Google Shape;185;p27"/>
          <p:cNvCxnSpPr/>
          <p:nvPr/>
        </p:nvCxnSpPr>
        <p:spPr>
          <a:xfrm>
            <a:off x="3570515" y="1982687"/>
            <a:ext cx="0" cy="27250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7"/>
          <p:cNvSpPr txBox="1"/>
          <p:nvPr/>
        </p:nvSpPr>
        <p:spPr>
          <a:xfrm>
            <a:off x="3969356" y="125032"/>
            <a:ext cx="8004927" cy="6165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</a:pPr>
            <a:endParaRPr sz="2200" b="1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Outline Tasks  &amp; Commercial Relationship</a:t>
            </a:r>
            <a:endParaRPr lang="en-GB" sz="20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Context: 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LOCs responsible for much of procurement, and event delivery. Close coordination with City level agencies vital. Can tend to over-invest in staffing LOC and risks inefficiencies. Need to find commercial partners.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MEI Offer: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Mobilisation workshops, Milestone reviews and support engagement with commercial partnerships</a:t>
            </a:r>
            <a:endParaRPr lang="en-GB" sz="2400" b="1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R="0"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Commercial terms: 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Varies dependent on tasks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2364845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240">
            <a:extLst>
              <a:ext uri="{FF2B5EF4-FFF2-40B4-BE49-F238E27FC236}">
                <a16:creationId xmlns:a16="http://schemas.microsoft.com/office/drawing/2014/main" id="{C8FCC545-3439-46C2-9D17-7051E0470476}"/>
              </a:ext>
            </a:extLst>
          </p:cNvPr>
          <p:cNvSpPr/>
          <p:nvPr/>
        </p:nvSpPr>
        <p:spPr>
          <a:xfrm>
            <a:off x="0" y="0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" name="Shape 242" descr="A close up of a logo  Description generated with very high confidence">
            <a:extLst>
              <a:ext uri="{FF2B5EF4-FFF2-40B4-BE49-F238E27FC236}">
                <a16:creationId xmlns:a16="http://schemas.microsoft.com/office/drawing/2014/main" id="{CD3D47E2-188D-4854-BEBE-2ACCFDAABE4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Shape 243">
            <a:extLst>
              <a:ext uri="{FF2B5EF4-FFF2-40B4-BE49-F238E27FC236}">
                <a16:creationId xmlns:a16="http://schemas.microsoft.com/office/drawing/2014/main" id="{113277F1-F6AD-4750-BFE1-19614A22B9AD}"/>
              </a:ext>
            </a:extLst>
          </p:cNvPr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0C97A343-3C2D-44E4-8499-283B3BBB0F15}"/>
              </a:ext>
            </a:extLst>
          </p:cNvPr>
          <p:cNvSpPr>
            <a:spLocks noGrp="1"/>
          </p:cNvSpPr>
          <p:nvPr/>
        </p:nvSpPr>
        <p:spPr bwMode="auto">
          <a:xfrm>
            <a:off x="1466923" y="886142"/>
            <a:ext cx="89281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None/>
            </a:pPr>
            <a:endParaRPr lang="en-GB" sz="2000" b="1" dirty="0"/>
          </a:p>
          <a:p>
            <a:pPr>
              <a:buNone/>
            </a:pPr>
            <a:endParaRPr lang="en-GB" sz="2000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FAE4B9A-4313-45E6-AF2F-8086D3622786}"/>
              </a:ext>
            </a:extLst>
          </p:cNvPr>
          <p:cNvGrpSpPr/>
          <p:nvPr/>
        </p:nvGrpSpPr>
        <p:grpSpPr>
          <a:xfrm>
            <a:off x="866220" y="886142"/>
            <a:ext cx="10930492" cy="5368180"/>
            <a:chOff x="-4758" y="1340768"/>
            <a:chExt cx="10930492" cy="5132353"/>
          </a:xfrm>
        </p:grpSpPr>
        <p:sp>
          <p:nvSpPr>
            <p:cNvPr id="52" name="Rounded Rectangle 5">
              <a:extLst>
                <a:ext uri="{FF2B5EF4-FFF2-40B4-BE49-F238E27FC236}">
                  <a16:creationId xmlns:a16="http://schemas.microsoft.com/office/drawing/2014/main" id="{9DA564EA-E52C-4124-9BAC-99851C7CEC3C}"/>
                </a:ext>
              </a:extLst>
            </p:cNvPr>
            <p:cNvSpPr/>
            <p:nvPr/>
          </p:nvSpPr>
          <p:spPr bwMode="auto">
            <a:xfrm>
              <a:off x="2064296" y="2268488"/>
              <a:ext cx="1008112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Review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 Existing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 Strategy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Or Develop </a:t>
              </a:r>
            </a:p>
          </p:txBody>
        </p:sp>
        <p:cxnSp>
          <p:nvCxnSpPr>
            <p:cNvPr id="53" name="Elbow Connector 7">
              <a:extLst>
                <a:ext uri="{FF2B5EF4-FFF2-40B4-BE49-F238E27FC236}">
                  <a16:creationId xmlns:a16="http://schemas.microsoft.com/office/drawing/2014/main" id="{085DF13D-1D69-4775-A286-6FB0E02D1BC4}"/>
                </a:ext>
              </a:extLst>
            </p:cNvPr>
            <p:cNvCxnSpPr/>
            <p:nvPr/>
          </p:nvCxnSpPr>
          <p:spPr bwMode="auto">
            <a:xfrm>
              <a:off x="1272208" y="2124472"/>
              <a:ext cx="864096" cy="6480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Rounded Rectangle 8">
              <a:extLst>
                <a:ext uri="{FF2B5EF4-FFF2-40B4-BE49-F238E27FC236}">
                  <a16:creationId xmlns:a16="http://schemas.microsoft.com/office/drawing/2014/main" id="{7BF6CA1F-A875-4A0B-92D2-4AB1427CC82C}"/>
                </a:ext>
              </a:extLst>
            </p:cNvPr>
            <p:cNvSpPr/>
            <p:nvPr/>
          </p:nvSpPr>
          <p:spPr bwMode="auto">
            <a:xfrm>
              <a:off x="214269" y="1340768"/>
              <a:ext cx="1116627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Mobilisation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Workshop</a:t>
              </a:r>
            </a:p>
          </p:txBody>
        </p:sp>
        <p:cxnSp>
          <p:nvCxnSpPr>
            <p:cNvPr id="55" name="Elbow Connector 9">
              <a:extLst>
                <a:ext uri="{FF2B5EF4-FFF2-40B4-BE49-F238E27FC236}">
                  <a16:creationId xmlns:a16="http://schemas.microsoft.com/office/drawing/2014/main" id="{9BA77736-0BC6-4501-8E53-FCFC2D0BE9B6}"/>
                </a:ext>
              </a:extLst>
            </p:cNvPr>
            <p:cNvCxnSpPr/>
            <p:nvPr/>
          </p:nvCxnSpPr>
          <p:spPr bwMode="auto">
            <a:xfrm>
              <a:off x="3072408" y="2988568"/>
              <a:ext cx="864096" cy="6480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10">
              <a:extLst>
                <a:ext uri="{FF2B5EF4-FFF2-40B4-BE49-F238E27FC236}">
                  <a16:creationId xmlns:a16="http://schemas.microsoft.com/office/drawing/2014/main" id="{5E1E8956-B4A8-4345-A390-07BE5373872D}"/>
                </a:ext>
              </a:extLst>
            </p:cNvPr>
            <p:cNvCxnSpPr/>
            <p:nvPr/>
          </p:nvCxnSpPr>
          <p:spPr bwMode="auto">
            <a:xfrm>
              <a:off x="4792216" y="4204320"/>
              <a:ext cx="864096" cy="6480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ounded Rectangle 11">
              <a:extLst>
                <a:ext uri="{FF2B5EF4-FFF2-40B4-BE49-F238E27FC236}">
                  <a16:creationId xmlns:a16="http://schemas.microsoft.com/office/drawing/2014/main" id="{29995F00-2B9B-4A82-AADD-7B23DBA44DFA}"/>
                </a:ext>
              </a:extLst>
            </p:cNvPr>
            <p:cNvSpPr/>
            <p:nvPr/>
          </p:nvSpPr>
          <p:spPr bwMode="auto">
            <a:xfrm>
              <a:off x="3936504" y="3420616"/>
              <a:ext cx="1008112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Start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Engagement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Process </a:t>
              </a:r>
              <a:endPara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58" name="Elbow Connector 12">
              <a:extLst>
                <a:ext uri="{FF2B5EF4-FFF2-40B4-BE49-F238E27FC236}">
                  <a16:creationId xmlns:a16="http://schemas.microsoft.com/office/drawing/2014/main" id="{BC22DF24-422E-4D61-9AD4-C1F094DF6763}"/>
                </a:ext>
              </a:extLst>
            </p:cNvPr>
            <p:cNvCxnSpPr/>
            <p:nvPr/>
          </p:nvCxnSpPr>
          <p:spPr bwMode="auto">
            <a:xfrm>
              <a:off x="6520408" y="5284440"/>
              <a:ext cx="864096" cy="6480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9" name="Rounded Rectangle 13">
              <a:extLst>
                <a:ext uri="{FF2B5EF4-FFF2-40B4-BE49-F238E27FC236}">
                  <a16:creationId xmlns:a16="http://schemas.microsoft.com/office/drawing/2014/main" id="{FE49CC70-0967-4D82-9CDF-4C138711E70E}"/>
                </a:ext>
              </a:extLst>
            </p:cNvPr>
            <p:cNvSpPr/>
            <p:nvPr/>
          </p:nvSpPr>
          <p:spPr bwMode="auto">
            <a:xfrm>
              <a:off x="5664696" y="4500736"/>
              <a:ext cx="914400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Monthly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Reviews</a:t>
              </a:r>
              <a:endPara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1" name="TextBox 22">
              <a:extLst>
                <a:ext uri="{FF2B5EF4-FFF2-40B4-BE49-F238E27FC236}">
                  <a16:creationId xmlns:a16="http://schemas.microsoft.com/office/drawing/2014/main" id="{630FA2C0-B3C5-47EF-AB03-7FACF03A9AF6}"/>
                </a:ext>
              </a:extLst>
            </p:cNvPr>
            <p:cNvSpPr txBox="1"/>
            <p:nvPr/>
          </p:nvSpPr>
          <p:spPr>
            <a:xfrm>
              <a:off x="6073092" y="3479102"/>
              <a:ext cx="4852642" cy="5590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600" dirty="0"/>
                <a:t>Seek all opportunities to raise market profile. Summit and continuous meetings in scope</a:t>
              </a:r>
            </a:p>
          </p:txBody>
        </p:sp>
        <p:sp>
          <p:nvSpPr>
            <p:cNvPr id="62" name="TextBox 24">
              <a:extLst>
                <a:ext uri="{FF2B5EF4-FFF2-40B4-BE49-F238E27FC236}">
                  <a16:creationId xmlns:a16="http://schemas.microsoft.com/office/drawing/2014/main" id="{7D52FFC3-3826-4815-85BC-BA0F4C80D6E1}"/>
                </a:ext>
              </a:extLst>
            </p:cNvPr>
            <p:cNvSpPr txBox="1"/>
            <p:nvPr/>
          </p:nvSpPr>
          <p:spPr>
            <a:xfrm>
              <a:off x="-4758" y="5636096"/>
              <a:ext cx="5064753" cy="5590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600" dirty="0"/>
                <a:t> Align the Plan to the next Cities and Federations Lausanne Summit</a:t>
              </a:r>
            </a:p>
          </p:txBody>
        </p:sp>
        <p:sp>
          <p:nvSpPr>
            <p:cNvPr id="63" name="TextBox 25">
              <a:extLst>
                <a:ext uri="{FF2B5EF4-FFF2-40B4-BE49-F238E27FC236}">
                  <a16:creationId xmlns:a16="http://schemas.microsoft.com/office/drawing/2014/main" id="{829D5747-26D0-4D52-8812-3712C7E4A682}"/>
                </a:ext>
              </a:extLst>
            </p:cNvPr>
            <p:cNvSpPr txBox="1"/>
            <p:nvPr/>
          </p:nvSpPr>
          <p:spPr>
            <a:xfrm>
              <a:off x="5561722" y="5642124"/>
              <a:ext cx="1152128" cy="830997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600" dirty="0"/>
                <a:t> Use of Simple Tracker</a:t>
              </a:r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4C667D5-DC19-49E9-876B-C0C214BA4790}"/>
              </a:ext>
            </a:extLst>
          </p:cNvPr>
          <p:cNvCxnSpPr>
            <a:cxnSpLocks/>
          </p:cNvCxnSpPr>
          <p:nvPr/>
        </p:nvCxnSpPr>
        <p:spPr bwMode="auto">
          <a:xfrm>
            <a:off x="2401198" y="1337175"/>
            <a:ext cx="4990188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TextBox 40">
            <a:extLst>
              <a:ext uri="{FF2B5EF4-FFF2-40B4-BE49-F238E27FC236}">
                <a16:creationId xmlns:a16="http://schemas.microsoft.com/office/drawing/2014/main" id="{00A60EC2-1238-45BE-9D49-0C5F37404D97}"/>
              </a:ext>
            </a:extLst>
          </p:cNvPr>
          <p:cNvSpPr txBox="1"/>
          <p:nvPr/>
        </p:nvSpPr>
        <p:spPr>
          <a:xfrm>
            <a:off x="8386261" y="5701610"/>
            <a:ext cx="3304995" cy="58477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>
                <a:solidFill>
                  <a:schemeClr val="tx1"/>
                </a:solidFill>
              </a:rPr>
              <a:t>Ongoing evaluation of need for additional Support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2FC917-669B-4274-BD83-9D9006AD2C6C}"/>
              </a:ext>
            </a:extLst>
          </p:cNvPr>
          <p:cNvSpPr txBox="1"/>
          <p:nvPr/>
        </p:nvSpPr>
        <p:spPr>
          <a:xfrm>
            <a:off x="7533828" y="1063831"/>
            <a:ext cx="44404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Raleway" pitchFamily="2" charset="0"/>
              </a:rPr>
              <a:t>Retained Fee Engagement Model</a:t>
            </a:r>
          </a:p>
        </p:txBody>
      </p:sp>
      <p:sp>
        <p:nvSpPr>
          <p:cNvPr id="3" name="Google Shape;181;p27">
            <a:extLst>
              <a:ext uri="{FF2B5EF4-FFF2-40B4-BE49-F238E27FC236}">
                <a16:creationId xmlns:a16="http://schemas.microsoft.com/office/drawing/2014/main" id="{DE53AF45-63E4-2061-2D6B-42A856E4244E}"/>
              </a:ext>
            </a:extLst>
          </p:cNvPr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3268012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240">
            <a:extLst>
              <a:ext uri="{FF2B5EF4-FFF2-40B4-BE49-F238E27FC236}">
                <a16:creationId xmlns:a16="http://schemas.microsoft.com/office/drawing/2014/main" id="{C8FCC545-3439-46C2-9D17-7051E0470476}"/>
              </a:ext>
            </a:extLst>
          </p:cNvPr>
          <p:cNvSpPr/>
          <p:nvPr/>
        </p:nvSpPr>
        <p:spPr>
          <a:xfrm>
            <a:off x="0" y="0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1" name="Shape 242" descr="A close up of a logo  Description generated with very high confidence">
            <a:extLst>
              <a:ext uri="{FF2B5EF4-FFF2-40B4-BE49-F238E27FC236}">
                <a16:creationId xmlns:a16="http://schemas.microsoft.com/office/drawing/2014/main" id="{CD3D47E2-188D-4854-BEBE-2ACCFDAABE4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Shape 243">
            <a:extLst>
              <a:ext uri="{FF2B5EF4-FFF2-40B4-BE49-F238E27FC236}">
                <a16:creationId xmlns:a16="http://schemas.microsoft.com/office/drawing/2014/main" id="{113277F1-F6AD-4750-BFE1-19614A22B9AD}"/>
              </a:ext>
            </a:extLst>
          </p:cNvPr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0C97A343-3C2D-44E4-8499-283B3BBB0F15}"/>
              </a:ext>
            </a:extLst>
          </p:cNvPr>
          <p:cNvSpPr>
            <a:spLocks noGrp="1"/>
          </p:cNvSpPr>
          <p:nvPr/>
        </p:nvSpPr>
        <p:spPr bwMode="auto">
          <a:xfrm>
            <a:off x="1466923" y="886142"/>
            <a:ext cx="89281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None/>
            </a:pPr>
            <a:endParaRPr lang="en-GB" sz="2000" b="1" dirty="0"/>
          </a:p>
          <a:p>
            <a:pPr>
              <a:buNone/>
            </a:pPr>
            <a:endParaRPr lang="en-GB" sz="2000" dirty="0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FAE4B9A-4313-45E6-AF2F-8086D3622786}"/>
              </a:ext>
            </a:extLst>
          </p:cNvPr>
          <p:cNvGrpSpPr/>
          <p:nvPr/>
        </p:nvGrpSpPr>
        <p:grpSpPr>
          <a:xfrm>
            <a:off x="737179" y="920293"/>
            <a:ext cx="7318310" cy="5400644"/>
            <a:chOff x="-6571" y="1340768"/>
            <a:chExt cx="7318310" cy="5163388"/>
          </a:xfrm>
        </p:grpSpPr>
        <p:sp>
          <p:nvSpPr>
            <p:cNvPr id="52" name="Rounded Rectangle 5">
              <a:extLst>
                <a:ext uri="{FF2B5EF4-FFF2-40B4-BE49-F238E27FC236}">
                  <a16:creationId xmlns:a16="http://schemas.microsoft.com/office/drawing/2014/main" id="{9DA564EA-E52C-4124-9BAC-99851C7CEC3C}"/>
                </a:ext>
              </a:extLst>
            </p:cNvPr>
            <p:cNvSpPr/>
            <p:nvPr/>
          </p:nvSpPr>
          <p:spPr bwMode="auto">
            <a:xfrm>
              <a:off x="1966322" y="2362158"/>
              <a:ext cx="1055714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Match to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Appropriate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IFs</a:t>
              </a:r>
            </a:p>
          </p:txBody>
        </p:sp>
        <p:cxnSp>
          <p:nvCxnSpPr>
            <p:cNvPr id="53" name="Elbow Connector 7">
              <a:extLst>
                <a:ext uri="{FF2B5EF4-FFF2-40B4-BE49-F238E27FC236}">
                  <a16:creationId xmlns:a16="http://schemas.microsoft.com/office/drawing/2014/main" id="{085DF13D-1D69-4775-A286-6FB0E02D1BC4}"/>
                </a:ext>
              </a:extLst>
            </p:cNvPr>
            <p:cNvCxnSpPr/>
            <p:nvPr/>
          </p:nvCxnSpPr>
          <p:spPr bwMode="auto">
            <a:xfrm>
              <a:off x="904278" y="2245217"/>
              <a:ext cx="864096" cy="6480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4" name="Rounded Rectangle 8">
              <a:extLst>
                <a:ext uri="{FF2B5EF4-FFF2-40B4-BE49-F238E27FC236}">
                  <a16:creationId xmlns:a16="http://schemas.microsoft.com/office/drawing/2014/main" id="{7BF6CA1F-A875-4A0B-92D2-4AB1427CC82C}"/>
                </a:ext>
              </a:extLst>
            </p:cNvPr>
            <p:cNvSpPr/>
            <p:nvPr/>
          </p:nvSpPr>
          <p:spPr bwMode="auto">
            <a:xfrm>
              <a:off x="-6571" y="1340768"/>
              <a:ext cx="1337467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Identify Event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 ambitions</a:t>
              </a:r>
            </a:p>
          </p:txBody>
        </p:sp>
        <p:cxnSp>
          <p:nvCxnSpPr>
            <p:cNvPr id="55" name="Elbow Connector 9">
              <a:extLst>
                <a:ext uri="{FF2B5EF4-FFF2-40B4-BE49-F238E27FC236}">
                  <a16:creationId xmlns:a16="http://schemas.microsoft.com/office/drawing/2014/main" id="{9BA77736-0BC6-4501-8E53-FCFC2D0BE9B6}"/>
                </a:ext>
              </a:extLst>
            </p:cNvPr>
            <p:cNvCxnSpPr/>
            <p:nvPr/>
          </p:nvCxnSpPr>
          <p:spPr bwMode="auto">
            <a:xfrm>
              <a:off x="3022036" y="3164657"/>
              <a:ext cx="864096" cy="6480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6" name="Elbow Connector 10">
              <a:extLst>
                <a:ext uri="{FF2B5EF4-FFF2-40B4-BE49-F238E27FC236}">
                  <a16:creationId xmlns:a16="http://schemas.microsoft.com/office/drawing/2014/main" id="{5E1E8956-B4A8-4345-A390-07BE5373872D}"/>
                </a:ext>
              </a:extLst>
            </p:cNvPr>
            <p:cNvCxnSpPr/>
            <p:nvPr/>
          </p:nvCxnSpPr>
          <p:spPr bwMode="auto">
            <a:xfrm>
              <a:off x="4800600" y="4243771"/>
              <a:ext cx="864096" cy="648072"/>
            </a:xfrm>
            <a:prstGeom prst="bentConnector3">
              <a:avLst>
                <a:gd name="adj1" fmla="val 6133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7" name="Rounded Rectangle 11">
              <a:extLst>
                <a:ext uri="{FF2B5EF4-FFF2-40B4-BE49-F238E27FC236}">
                  <a16:creationId xmlns:a16="http://schemas.microsoft.com/office/drawing/2014/main" id="{29995F00-2B9B-4A82-AADD-7B23DBA44DFA}"/>
                </a:ext>
              </a:extLst>
            </p:cNvPr>
            <p:cNvSpPr/>
            <p:nvPr/>
          </p:nvSpPr>
          <p:spPr bwMode="auto">
            <a:xfrm>
              <a:off x="3936504" y="3420616"/>
              <a:ext cx="1204328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Verify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IF Interest</a:t>
              </a:r>
            </a:p>
          </p:txBody>
        </p:sp>
        <p:cxnSp>
          <p:nvCxnSpPr>
            <p:cNvPr id="58" name="Elbow Connector 12">
              <a:extLst>
                <a:ext uri="{FF2B5EF4-FFF2-40B4-BE49-F238E27FC236}">
                  <a16:creationId xmlns:a16="http://schemas.microsoft.com/office/drawing/2014/main" id="{BC22DF24-422E-4D61-9AD4-C1F094DF6763}"/>
                </a:ext>
              </a:extLst>
            </p:cNvPr>
            <p:cNvCxnSpPr>
              <a:cxnSpLocks/>
            </p:cNvCxnSpPr>
            <p:nvPr/>
          </p:nvCxnSpPr>
          <p:spPr bwMode="auto">
            <a:xfrm rot="16200000" flipH="1">
              <a:off x="6596853" y="5535771"/>
              <a:ext cx="800800" cy="62897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59" name="Rounded Rectangle 13">
              <a:extLst>
                <a:ext uri="{FF2B5EF4-FFF2-40B4-BE49-F238E27FC236}">
                  <a16:creationId xmlns:a16="http://schemas.microsoft.com/office/drawing/2014/main" id="{FE49CC70-0967-4D82-9CDF-4C138711E70E}"/>
                </a:ext>
              </a:extLst>
            </p:cNvPr>
            <p:cNvSpPr/>
            <p:nvPr/>
          </p:nvSpPr>
          <p:spPr bwMode="auto">
            <a:xfrm>
              <a:off x="5768367" y="4506385"/>
              <a:ext cx="914400" cy="9144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Summit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sz="1400" dirty="0"/>
                <a:t>meetings</a:t>
              </a:r>
              <a:endPara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2" name="TextBox 24">
              <a:extLst>
                <a:ext uri="{FF2B5EF4-FFF2-40B4-BE49-F238E27FC236}">
                  <a16:creationId xmlns:a16="http://schemas.microsoft.com/office/drawing/2014/main" id="{7D52FFC3-3826-4815-85BC-BA0F4C80D6E1}"/>
                </a:ext>
              </a:extLst>
            </p:cNvPr>
            <p:cNvSpPr txBox="1"/>
            <p:nvPr/>
          </p:nvSpPr>
          <p:spPr>
            <a:xfrm>
              <a:off x="1063280" y="5945071"/>
              <a:ext cx="4288970" cy="559085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1600" dirty="0"/>
                <a:t>Lausanne Summit Plan</a:t>
              </a:r>
            </a:p>
            <a:p>
              <a:pPr algn="ctr"/>
              <a:r>
                <a:rPr lang="en-GB" sz="1600" dirty="0"/>
                <a:t>Programme Involvement and Meetings</a:t>
              </a:r>
            </a:p>
          </p:txBody>
        </p:sp>
      </p:grp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4C667D5-DC19-49E9-876B-C0C214BA4790}"/>
              </a:ext>
            </a:extLst>
          </p:cNvPr>
          <p:cNvCxnSpPr/>
          <p:nvPr/>
        </p:nvCxnSpPr>
        <p:spPr bwMode="auto">
          <a:xfrm>
            <a:off x="2227026" y="1358945"/>
            <a:ext cx="5472608" cy="0"/>
          </a:xfrm>
          <a:prstGeom prst="straightConnector1">
            <a:avLst/>
          </a:prstGeom>
          <a:ln>
            <a:solidFill>
              <a:schemeClr val="tx2">
                <a:lumMod val="50000"/>
                <a:lumOff val="50000"/>
              </a:schemeClr>
            </a:solidFill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3A2FC917-669B-4274-BD83-9D9006AD2C6C}"/>
              </a:ext>
            </a:extLst>
          </p:cNvPr>
          <p:cNvSpPr txBox="1"/>
          <p:nvPr/>
        </p:nvSpPr>
        <p:spPr>
          <a:xfrm>
            <a:off x="7852014" y="1157619"/>
            <a:ext cx="405800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Raleway" pitchFamily="2" charset="0"/>
              </a:rPr>
              <a:t>Summit Sponsorship</a:t>
            </a:r>
          </a:p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Raleway" pitchFamily="2" charset="0"/>
              </a:rPr>
              <a:t>Option </a:t>
            </a:r>
          </a:p>
          <a:p>
            <a:pPr algn="ctr"/>
            <a:endParaRPr lang="en-GB" sz="2800" b="1" dirty="0">
              <a:solidFill>
                <a:schemeClr val="accent1">
                  <a:lumMod val="75000"/>
                </a:schemeClr>
              </a:solidFill>
              <a:latin typeface="Raleway" pitchFamily="2" charset="0"/>
            </a:endParaRPr>
          </a:p>
          <a:p>
            <a:pPr algn="ctr"/>
            <a:r>
              <a:rPr lang="en-GB" sz="1800" dirty="0">
                <a:solidFill>
                  <a:schemeClr val="accent1">
                    <a:lumMod val="75000"/>
                  </a:schemeClr>
                </a:solidFill>
                <a:latin typeface="Raleway" pitchFamily="2" charset="0"/>
              </a:rPr>
              <a:t>An annual opportunity to spend time with future event hosts and build personal relationships</a:t>
            </a:r>
          </a:p>
          <a:p>
            <a:pPr algn="ctr"/>
            <a:endParaRPr lang="en-GB" sz="1800" dirty="0">
              <a:solidFill>
                <a:schemeClr val="accent1">
                  <a:lumMod val="75000"/>
                </a:schemeClr>
              </a:solidFill>
              <a:latin typeface="Raleway" pitchFamily="2" charset="0"/>
            </a:endParaRPr>
          </a:p>
          <a:p>
            <a:pPr algn="ctr"/>
            <a:r>
              <a:rPr lang="en-GB" sz="1800" dirty="0">
                <a:solidFill>
                  <a:schemeClr val="accent1">
                    <a:lumMod val="75000"/>
                  </a:schemeClr>
                </a:solidFill>
                <a:latin typeface="Raleway" pitchFamily="2" charset="0"/>
              </a:rPr>
              <a:t>One fixed period with pre-event and post-event optional support</a:t>
            </a:r>
          </a:p>
        </p:txBody>
      </p:sp>
      <p:sp>
        <p:nvSpPr>
          <p:cNvPr id="3" name="Google Shape;181;p27">
            <a:extLst>
              <a:ext uri="{FF2B5EF4-FFF2-40B4-BE49-F238E27FC236}">
                <a16:creationId xmlns:a16="http://schemas.microsoft.com/office/drawing/2014/main" id="{DE53AF45-63E4-2061-2D6B-42A856E4244E}"/>
              </a:ext>
            </a:extLst>
          </p:cNvPr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34C067B1-B1CF-DD99-AF43-40B71E973151}"/>
              </a:ext>
            </a:extLst>
          </p:cNvPr>
          <p:cNvSpPr txBox="1"/>
          <p:nvPr/>
        </p:nvSpPr>
        <p:spPr>
          <a:xfrm>
            <a:off x="8128254" y="5777966"/>
            <a:ext cx="3597286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dirty="0"/>
              <a:t>Post Summit Debrief</a:t>
            </a:r>
          </a:p>
          <a:p>
            <a:pPr algn="ctr"/>
            <a:r>
              <a:rPr lang="en-GB" sz="1600" dirty="0"/>
              <a:t>and assess next steps</a:t>
            </a:r>
          </a:p>
        </p:txBody>
      </p:sp>
    </p:spTree>
    <p:extLst>
      <p:ext uri="{BB962C8B-B14F-4D97-AF65-F5344CB8AC3E}">
        <p14:creationId xmlns:p14="http://schemas.microsoft.com/office/powerpoint/2010/main" val="238485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7"/>
          <p:cNvSpPr/>
          <p:nvPr/>
        </p:nvSpPr>
        <p:spPr>
          <a:xfrm>
            <a:off x="0" y="-20675"/>
            <a:ext cx="12192000" cy="784046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p27" descr="A close up of a logo&#10;&#10;Description generated with very high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9787" y="146804"/>
            <a:ext cx="956818" cy="520834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7"/>
          <p:cNvSpPr/>
          <p:nvPr/>
        </p:nvSpPr>
        <p:spPr>
          <a:xfrm>
            <a:off x="0" y="6566170"/>
            <a:ext cx="12192000" cy="291830"/>
          </a:xfrm>
          <a:prstGeom prst="rect">
            <a:avLst/>
          </a:prstGeom>
          <a:solidFill>
            <a:srgbClr val="032F57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7"/>
          <p:cNvSpPr txBox="1"/>
          <p:nvPr/>
        </p:nvSpPr>
        <p:spPr>
          <a:xfrm>
            <a:off x="246442" y="6566170"/>
            <a:ext cx="187627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Copyright 2022 </a:t>
            </a:r>
            <a:r>
              <a:rPr lang="en-GB" sz="1100" dirty="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©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b="1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3" name="Google Shape;183;p27"/>
          <p:cNvSpPr/>
          <p:nvPr/>
        </p:nvSpPr>
        <p:spPr>
          <a:xfrm>
            <a:off x="1347019" y="1284741"/>
            <a:ext cx="9931868" cy="3269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rgbClr val="002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>
            <a:spLocks noGrp="1"/>
          </p:cNvSpPr>
          <p:nvPr>
            <p:ph type="title"/>
          </p:nvPr>
        </p:nvSpPr>
        <p:spPr>
          <a:xfrm>
            <a:off x="335763" y="1894289"/>
            <a:ext cx="3573902" cy="3355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32F57"/>
              </a:buClr>
            </a:pPr>
            <a:r>
              <a:rPr lang="en-GB" sz="3200" b="1" dirty="0">
                <a:solidFill>
                  <a:srgbClr val="032F57"/>
                </a:solidFill>
                <a:latin typeface="Raleway"/>
                <a:sym typeface="Raleway"/>
              </a:rPr>
              <a:t>Summit Sponsorship</a:t>
            </a:r>
            <a:br>
              <a:rPr lang="en-GB" sz="3200" b="1" dirty="0">
                <a:solidFill>
                  <a:srgbClr val="032F57"/>
                </a:solidFill>
                <a:latin typeface="Raleway"/>
                <a:sym typeface="Raleway"/>
              </a:rPr>
            </a:br>
            <a:r>
              <a:rPr lang="en-GB" sz="3200" b="1" dirty="0">
                <a:solidFill>
                  <a:srgbClr val="032F57"/>
                </a:solidFill>
                <a:latin typeface="Raleway"/>
                <a:sym typeface="Raleway"/>
              </a:rPr>
              <a:t>Benefits</a:t>
            </a:r>
            <a:endParaRPr sz="3200" b="1" dirty="0"/>
          </a:p>
        </p:txBody>
      </p:sp>
      <p:cxnSp>
        <p:nvCxnSpPr>
          <p:cNvPr id="185" name="Google Shape;185;p27"/>
          <p:cNvCxnSpPr/>
          <p:nvPr/>
        </p:nvCxnSpPr>
        <p:spPr>
          <a:xfrm>
            <a:off x="3963689" y="1953172"/>
            <a:ext cx="0" cy="2725064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6" name="Google Shape;186;p27"/>
          <p:cNvSpPr txBox="1"/>
          <p:nvPr/>
        </p:nvSpPr>
        <p:spPr>
          <a:xfrm>
            <a:off x="4420178" y="75233"/>
            <a:ext cx="7815941" cy="6165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</a:pPr>
            <a:endParaRPr sz="2200" b="1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endParaRPr lang="en-GB" sz="2400" b="1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/>
              <a:buNone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Variable Sponsorship levels 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Matched naming rights to sponsorship level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Pre-determined meeting volume agreed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Named table at Summit Gala Dinner and hosting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Access to Sponsor only elements of programme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Potential involvement in programme content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Pre Summit, Summit and Post Summit PR support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A phased support approach</a:t>
            </a:r>
            <a:r>
              <a:rPr lang="en-GB" sz="2400" dirty="0">
                <a:solidFill>
                  <a:schemeClr val="tx1"/>
                </a:solidFill>
                <a:latin typeface="Raleway" panose="020B0604020202020204" charset="0"/>
                <a:ea typeface="Raleway"/>
                <a:cs typeface="Raleway"/>
                <a:sym typeface="Raleway"/>
              </a:rPr>
              <a:t>: Mobilisation, Summit deliverables and post Summit debrief/ next steps</a:t>
            </a: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  <a:p>
            <a:pPr marL="342900" marR="0" lvl="0" indent="-3429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F52"/>
              </a:buClr>
              <a:buSzPts val="1920"/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/>
              </a:solidFill>
              <a:latin typeface="Raleway" panose="020B0604020202020204" charset="0"/>
              <a:ea typeface="Raleway"/>
              <a:cs typeface="Raleway"/>
              <a:sym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418355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9691</TotalTime>
  <Words>611</Words>
  <Application>Microsoft Office PowerPoint</Application>
  <PresentationFormat>Widescreen</PresentationFormat>
  <Paragraphs>119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Raleway</vt:lpstr>
      <vt:lpstr>Arial</vt:lpstr>
      <vt:lpstr>Office Theme</vt:lpstr>
      <vt:lpstr>PowerPoint Presentation</vt:lpstr>
      <vt:lpstr>About Major Events International</vt:lpstr>
      <vt:lpstr>A single point of contact managed service  for the Major Events Community</vt:lpstr>
      <vt:lpstr>MEI Support to International Federations  Providing  access for  Host Cities </vt:lpstr>
      <vt:lpstr>MEI Support to Host Cities </vt:lpstr>
      <vt:lpstr>Support to Local Organising Committees   (Included to show if there is alignment to Host City)</vt:lpstr>
      <vt:lpstr>PowerPoint Presentation</vt:lpstr>
      <vt:lpstr>PowerPoint Presentation</vt:lpstr>
      <vt:lpstr>Summit Sponsorship Benefits</vt:lpstr>
      <vt:lpstr>Summary of support options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MILLS</dc:creator>
  <cp:lastModifiedBy>Nick Rougier</cp:lastModifiedBy>
  <cp:revision>88</cp:revision>
  <dcterms:modified xsi:type="dcterms:W3CDTF">2022-10-24T15:14:39Z</dcterms:modified>
</cp:coreProperties>
</file>